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revisionInfo.xml" ContentType="application/vnd.ms-powerpoint.revisioninfo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4"/>
  </p:sldMasterIdLst>
  <p:sldIdLst>
    <p:sldId id="256" r:id="rId5"/>
    <p:sldId id="257" r:id="rId6"/>
    <p:sldId id="258" r:id="rId7"/>
    <p:sldId id="259" r:id="rId8"/>
    <p:sldId id="260" r:id="rId9"/>
    <p:sldId id="261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00BE35C-B0F1-45A4-96EE-F7DB38A107AD}" v="4" dt="2020-01-09T13:32:11.45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59" d="100"/>
          <a:sy n="59" d="100"/>
        </p:scale>
        <p:origin x="924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microsoft.com/office/2016/11/relationships/changesInfo" Target="changesInfos/changesInfo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oshua Terchek" userId="0630400f-a68f-4628-a2b8-33de4adc513e" providerId="ADAL" clId="{0DE45EBD-C72C-4D30-B951-563D294C1165}"/>
    <pc:docChg chg="modSld">
      <pc:chgData name="Joshua Terchek" userId="0630400f-a68f-4628-a2b8-33de4adc513e" providerId="ADAL" clId="{0DE45EBD-C72C-4D30-B951-563D294C1165}" dt="2020-01-08T16:25:54.623" v="0"/>
      <pc:docMkLst>
        <pc:docMk/>
      </pc:docMkLst>
      <pc:sldChg chg="setBg">
        <pc:chgData name="Joshua Terchek" userId="0630400f-a68f-4628-a2b8-33de4adc513e" providerId="ADAL" clId="{0DE45EBD-C72C-4D30-B951-563D294C1165}" dt="2020-01-08T16:25:54.623" v="0"/>
        <pc:sldMkLst>
          <pc:docMk/>
          <pc:sldMk cId="795843878" sldId="259"/>
        </pc:sldMkLst>
      </pc:sldChg>
    </pc:docChg>
  </pc:docChgLst>
  <pc:docChgLst>
    <pc:chgData name="Joshua Terchek" userId="S::jterchek2@lakelandcc.edu::0630400f-a68f-4628-a2b8-33de4adc513e" providerId="AD" clId="Web-{900BE35C-B0F1-45A4-96EE-F7DB38A107AD}"/>
    <pc:docChg chg="modSld">
      <pc:chgData name="Joshua Terchek" userId="S::jterchek2@lakelandcc.edu::0630400f-a68f-4628-a2b8-33de4adc513e" providerId="AD" clId="Web-{900BE35C-B0F1-45A4-96EE-F7DB38A107AD}" dt="2020-01-09T13:32:11.454" v="3" actId="20577"/>
      <pc:docMkLst>
        <pc:docMk/>
      </pc:docMkLst>
      <pc:sldChg chg="modSp">
        <pc:chgData name="Joshua Terchek" userId="S::jterchek2@lakelandcc.edu::0630400f-a68f-4628-a2b8-33de4adc513e" providerId="AD" clId="Web-{900BE35C-B0F1-45A4-96EE-F7DB38A107AD}" dt="2020-01-09T13:32:11.454" v="2" actId="20577"/>
        <pc:sldMkLst>
          <pc:docMk/>
          <pc:sldMk cId="795843878" sldId="259"/>
        </pc:sldMkLst>
        <pc:spChg chg="mod">
          <ac:chgData name="Joshua Terchek" userId="S::jterchek2@lakelandcc.edu::0630400f-a68f-4628-a2b8-33de4adc513e" providerId="AD" clId="Web-{900BE35C-B0F1-45A4-96EE-F7DB38A107AD}" dt="2020-01-09T13:32:11.454" v="2" actId="20577"/>
          <ac:spMkLst>
            <pc:docMk/>
            <pc:sldMk cId="795843878" sldId="259"/>
            <ac:spMk id="3" creationId="{FA12B498-35B5-4FE6-9831-FE6CBAE1A25E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-6843" y="2059012"/>
            <a:ext cx="12195668" cy="18288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65759" y="2166364"/>
            <a:ext cx="11471565" cy="1739347"/>
          </a:xfrm>
        </p:spPr>
        <p:txBody>
          <a:bodyPr tIns="45720" bIns="45720" anchor="ctr">
            <a:normAutofit/>
          </a:bodyPr>
          <a:lstStyle>
            <a:lvl1pPr algn="ctr">
              <a:lnSpc>
                <a:spcPct val="80000"/>
              </a:lnSpc>
              <a:defRPr sz="6000" spc="15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996250"/>
            <a:ext cx="9144000" cy="1309255"/>
          </a:xfrm>
        </p:spPr>
        <p:txBody>
          <a:bodyPr>
            <a:normAutofit/>
          </a:bodyPr>
          <a:lstStyle>
            <a:lvl1pPr marL="0" indent="0" algn="ct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20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6D058-16F2-4F2C-8795-7EB247020E1F}" type="datetimeFigureOut">
              <a:rPr lang="en-US" smtClean="0"/>
              <a:t>1/9/2020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7F3B4-3C73-440E-9DAB-21AF4D5D43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142009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6D058-16F2-4F2C-8795-7EB247020E1F}" type="datetimeFigureOut">
              <a:rPr lang="en-US" smtClean="0"/>
              <a:t>1/9/2020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7F3B4-3C73-440E-9DAB-21AF4D5D43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9863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019312" y="0"/>
            <a:ext cx="27432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60624" y="274638"/>
            <a:ext cx="2402380" cy="5897562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199" y="274638"/>
            <a:ext cx="7973291" cy="5897562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422854"/>
            <a:ext cx="2743196" cy="365125"/>
          </a:xfrm>
        </p:spPr>
        <p:txBody>
          <a:bodyPr/>
          <a:lstStyle/>
          <a:p>
            <a:fld id="{7656D058-16F2-4F2C-8795-7EB247020E1F}" type="datetimeFigureOut">
              <a:rPr lang="en-US" smtClean="0"/>
              <a:t>1/9/2020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776135" y="6422854"/>
            <a:ext cx="4279669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3048" y="6422854"/>
            <a:ext cx="879759" cy="365125"/>
          </a:xfrm>
        </p:spPr>
        <p:txBody>
          <a:bodyPr/>
          <a:lstStyle/>
          <a:p>
            <a:fld id="{0517F3B4-3C73-440E-9DAB-21AF4D5D43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73211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6D058-16F2-4F2C-8795-7EB247020E1F}" type="datetimeFigureOut">
              <a:rPr lang="en-US" smtClean="0"/>
              <a:t>1/9/2020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7F3B4-3C73-440E-9DAB-21AF4D5D43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87339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-6843" y="2059012"/>
            <a:ext cx="12195668" cy="18288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191" y="2208879"/>
            <a:ext cx="10515600" cy="1676400"/>
          </a:xfrm>
        </p:spPr>
        <p:txBody>
          <a:bodyPr anchor="ctr">
            <a:noAutofit/>
          </a:bodyPr>
          <a:lstStyle>
            <a:lvl1pPr algn="ctr">
              <a:lnSpc>
                <a:spcPct val="80000"/>
              </a:lnSpc>
              <a:defRPr sz="6000" b="0" spc="150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3191" y="4010334"/>
            <a:ext cx="10515600" cy="1174639"/>
          </a:xfrm>
        </p:spPr>
        <p:txBody>
          <a:bodyPr anchor="t">
            <a:normAutofit/>
          </a:bodyPr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656D058-16F2-4F2C-8795-7EB247020E1F}" type="datetimeFigureOut">
              <a:rPr lang="en-US" smtClean="0"/>
              <a:t>1/9/2020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517F3B4-3C73-440E-9DAB-21AF4D5D43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60235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05344" y="2011680"/>
            <a:ext cx="4754880" cy="4206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30391" y="2011680"/>
            <a:ext cx="4754880" cy="4206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6D058-16F2-4F2C-8795-7EB247020E1F}" type="datetimeFigureOut">
              <a:rPr lang="en-US" smtClean="0"/>
              <a:t>1/9/2020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7F3B4-3C73-440E-9DAB-21AF4D5D43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2676250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07008" y="1913470"/>
            <a:ext cx="4754880" cy="743094"/>
          </a:xfrm>
        </p:spPr>
        <p:txBody>
          <a:bodyPr anchor="ctr">
            <a:normAutofit/>
          </a:bodyPr>
          <a:lstStyle>
            <a:lvl1pPr marL="0" indent="0">
              <a:buNone/>
              <a:defRPr sz="21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07008" y="2656566"/>
            <a:ext cx="4754880" cy="35661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31230" y="1913470"/>
            <a:ext cx="4754880" cy="743094"/>
          </a:xfrm>
        </p:spPr>
        <p:txBody>
          <a:bodyPr anchor="ctr">
            <a:normAutofit/>
          </a:bodyPr>
          <a:lstStyle>
            <a:lvl1pPr marL="0" indent="0">
              <a:buNone/>
              <a:defRPr sz="21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31230" y="2656564"/>
            <a:ext cx="4754880" cy="35661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6D058-16F2-4F2C-8795-7EB247020E1F}" type="datetimeFigureOut">
              <a:rPr lang="en-US" smtClean="0"/>
              <a:t>1/9/2020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7F3B4-3C73-440E-9DAB-21AF4D5D43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9572416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6D058-16F2-4F2C-8795-7EB247020E1F}" type="datetimeFigureOut">
              <a:rPr lang="en-US" smtClean="0"/>
              <a:t>1/9/2020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7F3B4-3C73-440E-9DAB-21AF4D5D43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42108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6D058-16F2-4F2C-8795-7EB247020E1F}" type="datetimeFigureOut">
              <a:rPr lang="en-US" smtClean="0"/>
              <a:t>1/9/2020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7F3B4-3C73-440E-9DAB-21AF4D5D43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48972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07008" y="2120054"/>
            <a:ext cx="6126480" cy="4114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789023" y="2147486"/>
            <a:ext cx="3200400" cy="3432319"/>
          </a:xfrm>
        </p:spPr>
        <p:txBody>
          <a:bodyPr>
            <a:normAutofit/>
          </a:bodyPr>
          <a:lstStyle>
            <a:lvl1pPr marL="0" indent="0">
              <a:lnSpc>
                <a:spcPct val="95000"/>
              </a:lnSpc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6D058-16F2-4F2C-8795-7EB247020E1F}" type="datetimeFigureOut">
              <a:rPr lang="en-US" smtClean="0"/>
              <a:t>1/9/2020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7F3B4-3C73-440E-9DAB-21AF4D5D43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577080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80160" y="2211494"/>
            <a:ext cx="6126480" cy="3931920"/>
          </a:xfrm>
          <a:solidFill>
            <a:schemeClr val="tx2">
              <a:lumMod val="60000"/>
              <a:lumOff val="40000"/>
            </a:schemeClr>
          </a:solidFill>
        </p:spPr>
        <p:txBody>
          <a:bodyPr tIns="365760" anchor="t"/>
          <a:lstStyle>
            <a:lvl1pPr marL="0" indent="0" algn="ctr">
              <a:buNone/>
              <a:defRPr sz="3200">
                <a:solidFill>
                  <a:schemeClr val="tx1">
                    <a:lumMod val="50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790688" y="2150621"/>
            <a:ext cx="3200400" cy="3429000"/>
          </a:xfrm>
        </p:spPr>
        <p:txBody>
          <a:bodyPr>
            <a:normAutofit/>
          </a:bodyPr>
          <a:lstStyle>
            <a:lvl1pPr marL="0" indent="0">
              <a:lnSpc>
                <a:spcPct val="95000"/>
              </a:lnSpc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6D058-16F2-4F2C-8795-7EB247020E1F}" type="datetimeFigureOut">
              <a:rPr lang="en-US" smtClean="0"/>
              <a:t>1/9/2020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7F3B4-3C73-440E-9DAB-21AF4D5D43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51669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83" y="176109"/>
            <a:ext cx="12188952" cy="164591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02919" y="284176"/>
            <a:ext cx="9784080" cy="15087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02919" y="2011680"/>
            <a:ext cx="9784080" cy="42062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02266" y="6422854"/>
            <a:ext cx="3000894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l">
              <a:defRPr sz="1050">
                <a:solidFill>
                  <a:schemeClr val="tx1"/>
                </a:solidFill>
              </a:defRPr>
            </a:lvl1pPr>
          </a:lstStyle>
          <a:p>
            <a:fld id="{7656D058-16F2-4F2C-8795-7EB247020E1F}" type="datetimeFigureOut">
              <a:rPr lang="en-US" smtClean="0"/>
              <a:t>1/9/2020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596471" y="6422854"/>
            <a:ext cx="50444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58927" y="6422854"/>
            <a:ext cx="946264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 b="0">
                <a:solidFill>
                  <a:schemeClr val="tx1"/>
                </a:solidFill>
              </a:defRPr>
            </a:lvl1pPr>
          </a:lstStyle>
          <a:p>
            <a:fld id="{0517F3B4-3C73-440E-9DAB-21AF4D5D43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129273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000" kern="1200" cap="all" baseline="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tx1"/>
        </a:buClr>
        <a:buFont typeface="Wingdings" pitchFamily="2" charset="2"/>
        <a:buChar char="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4114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6400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8686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0972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2846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4718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629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18062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s://lkn.lakelandcc.edu/apps/dapr/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2F35D8-2E1A-485D-AB9E-3ED0161BBEE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DAPR Additional Data Updates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C27926A-8AB6-434A-BAF1-2BB9E9430E7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Joshua Terchek</a:t>
            </a:r>
          </a:p>
        </p:txBody>
      </p:sp>
    </p:spTree>
    <p:extLst>
      <p:ext uri="{BB962C8B-B14F-4D97-AF65-F5344CB8AC3E}">
        <p14:creationId xmlns:p14="http://schemas.microsoft.com/office/powerpoint/2010/main" val="9035852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7EC82C-394B-4490-B41F-21B4353119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Additional College Data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29401C7-0D59-499F-8654-9BC978B7E07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4"/>
            <a:ext cx="5394820" cy="3467829"/>
          </a:xfrm>
        </p:spPr>
        <p:txBody>
          <a:bodyPr>
            <a:normAutofit/>
          </a:bodyPr>
          <a:lstStyle/>
          <a:p>
            <a:r>
              <a:rPr lang="en-US" dirty="0"/>
              <a:t>On the DAPR webpage, we have some new charts that should be helpful in your program review.</a:t>
            </a:r>
            <a:endParaRPr lang="en-US" dirty="0">
              <a:hlinkClick r:id="rId2"/>
            </a:endParaRPr>
          </a:p>
          <a:p>
            <a:r>
              <a:rPr lang="en-US" dirty="0">
                <a:hlinkClick r:id="rId2"/>
              </a:rPr>
              <a:t>https://lkn.lakelandcc.edu/apps/dapr/</a:t>
            </a:r>
            <a:endParaRPr lang="en-US" dirty="0"/>
          </a:p>
          <a:p>
            <a:r>
              <a:rPr lang="en-US" dirty="0"/>
              <a:t>These are available as interactive reports and in .pdf</a:t>
            </a:r>
          </a:p>
          <a:p>
            <a:endParaRPr lang="en-US" dirty="0"/>
          </a:p>
          <a:p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7640D55-BBC2-475E-A547-68732EFC34E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96418" y="2194741"/>
            <a:ext cx="4724400" cy="4276725"/>
          </a:xfrm>
          <a:prstGeom prst="rect">
            <a:avLst/>
          </a:prstGeom>
        </p:spPr>
      </p:pic>
      <p:sp>
        <p:nvSpPr>
          <p:cNvPr id="7" name="Arrow: Right 6">
            <a:extLst>
              <a:ext uri="{FF2B5EF4-FFF2-40B4-BE49-F238E27FC236}">
                <a16:creationId xmlns:a16="http://schemas.microsoft.com/office/drawing/2014/main" id="{4FB554FA-6440-4A10-9CFC-DA0F2AEDE517}"/>
              </a:ext>
            </a:extLst>
          </p:cNvPr>
          <p:cNvSpPr/>
          <p:nvPr/>
        </p:nvSpPr>
        <p:spPr>
          <a:xfrm rot="5400000">
            <a:off x="7441034" y="1247040"/>
            <a:ext cx="964734" cy="88084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77172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F7E65E-0E58-4C0F-A3DD-0181609C86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Enrollment Highlights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DD15CA-6402-47DF-A15E-97F5556C67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5257800" cy="4197670"/>
          </a:xfrm>
        </p:spPr>
        <p:txBody>
          <a:bodyPr/>
          <a:lstStyle/>
          <a:p>
            <a:r>
              <a:rPr lang="en-US" dirty="0"/>
              <a:t>Links to the IR Website</a:t>
            </a:r>
          </a:p>
          <a:p>
            <a:r>
              <a:rPr lang="en-US" dirty="0"/>
              <a:t>Should give you a better understanding of the student body</a:t>
            </a:r>
          </a:p>
          <a:p>
            <a:r>
              <a:rPr lang="en-US" dirty="0"/>
              <a:t>Think of this as version 1.0. </a:t>
            </a:r>
          </a:p>
          <a:p>
            <a:pPr lvl="1"/>
            <a:r>
              <a:rPr lang="en-US" dirty="0"/>
              <a:t>Give us suggestions on improving this!</a:t>
            </a:r>
          </a:p>
          <a:p>
            <a:pPr lvl="1"/>
            <a:r>
              <a:rPr lang="en-US" dirty="0"/>
              <a:t>What would you like to know about students.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A365CBA-8E94-4500-B405-78B753BFC3B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39574" y="715030"/>
            <a:ext cx="4324350" cy="5629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59098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14AC3F-ECAB-4B2D-9D25-0C017E0EFE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Completions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12B498-35B5-4FE6-9831-FE6CBAE1A25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5257800" cy="4351338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/>
              <a:t>Completions shows completions at Lakeland overtime</a:t>
            </a:r>
          </a:p>
          <a:p>
            <a:r>
              <a:rPr lang="en-US" dirty="0"/>
              <a:t>Specific to DAPR</a:t>
            </a:r>
          </a:p>
          <a:p>
            <a:r>
              <a:rPr lang="en-US" dirty="0"/>
              <a:t>Allows you look at completions over time in your programs.</a:t>
            </a:r>
          </a:p>
          <a:p>
            <a:pPr lvl="1"/>
            <a:r>
              <a:rPr lang="en-US" dirty="0"/>
              <a:t>CTRL will let you look at multiple degrees/certificates</a:t>
            </a:r>
          </a:p>
          <a:p>
            <a:r>
              <a:rPr lang="en-US" dirty="0"/>
              <a:t>Again, this is version 1.0.</a:t>
            </a:r>
          </a:p>
          <a:p>
            <a:pPr lvl="1"/>
            <a:r>
              <a:rPr lang="en-US" dirty="0"/>
              <a:t>Make suggestions!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A5BC216-2712-4473-8A28-21429DCD7FB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113" r="8071"/>
          <a:stretch/>
        </p:blipFill>
        <p:spPr>
          <a:xfrm>
            <a:off x="7555685" y="869585"/>
            <a:ext cx="4151545" cy="56144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584387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1621D5-21EF-4A19-9DF9-A9E5E2B3DA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Grade Distributions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37BE7D0-A27C-441C-8868-8B9F0FEDA1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5257800" cy="4351338"/>
          </a:xfrm>
        </p:spPr>
        <p:txBody>
          <a:bodyPr/>
          <a:lstStyle/>
          <a:p>
            <a:r>
              <a:rPr lang="en-US" dirty="0"/>
              <a:t>Grade Distributions</a:t>
            </a:r>
          </a:p>
          <a:p>
            <a:r>
              <a:rPr lang="en-US" dirty="0"/>
              <a:t>Interactivity should let you more easily compare.</a:t>
            </a:r>
          </a:p>
          <a:p>
            <a:r>
              <a:rPr lang="en-US" dirty="0"/>
              <a:t>Can select multiple areas</a:t>
            </a:r>
          </a:p>
          <a:p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3E1C5F8-95AE-49CB-A5E8-C2D848375C3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0" y="2407640"/>
            <a:ext cx="5593594" cy="29613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806241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31921C-475B-4E7E-904E-51BE684926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Next Steps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EFA2BCF-CA64-4913-A083-39EB32F497B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Making changes based on your feedback.</a:t>
            </a:r>
          </a:p>
          <a:p>
            <a:pPr lvl="1"/>
            <a:r>
              <a:rPr lang="en-US" dirty="0"/>
              <a:t>Have an idea? Let us know!</a:t>
            </a:r>
          </a:p>
          <a:p>
            <a:pPr lvl="1"/>
            <a:r>
              <a:rPr lang="en-US" dirty="0"/>
              <a:t>More reports to get you the data you need when you need it. </a:t>
            </a:r>
          </a:p>
          <a:p>
            <a:r>
              <a:rPr lang="en-US" dirty="0"/>
              <a:t>Email jterchek2@lakelandcc.edu</a:t>
            </a:r>
          </a:p>
        </p:txBody>
      </p:sp>
    </p:spTree>
    <p:extLst>
      <p:ext uri="{BB962C8B-B14F-4D97-AF65-F5344CB8AC3E}">
        <p14:creationId xmlns:p14="http://schemas.microsoft.com/office/powerpoint/2010/main" val="396393091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anded">
  <a:themeElements>
    <a:clrScheme name="Banded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A5300F"/>
      </a:accent1>
      <a:accent2>
        <a:srgbClr val="D55816"/>
      </a:accent2>
      <a:accent3>
        <a:srgbClr val="E19825"/>
      </a:accent3>
      <a:accent4>
        <a:srgbClr val="B19C7D"/>
      </a:accent4>
      <a:accent5>
        <a:srgbClr val="7F5F52"/>
      </a:accent5>
      <a:accent6>
        <a:srgbClr val="B27D49"/>
      </a:accent6>
      <a:hlink>
        <a:srgbClr val="6B9F25"/>
      </a:hlink>
      <a:folHlink>
        <a:srgbClr val="B26B02"/>
      </a:folHlink>
    </a:clrScheme>
    <a:fontScheme name="Banded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Banded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120000"/>
                <a:lumMod val="107000"/>
              </a:schemeClr>
            </a:gs>
            <a:gs pos="50000">
              <a:schemeClr val="phClr">
                <a:tint val="70000"/>
                <a:satMod val="124000"/>
                <a:lumMod val="103000"/>
              </a:schemeClr>
            </a:gs>
            <a:gs pos="100000">
              <a:schemeClr val="phClr">
                <a:tint val="85000"/>
                <a:satMod val="12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5000"/>
                <a:shade val="98000"/>
                <a:satMod val="110000"/>
                <a:lumMod val="103000"/>
              </a:schemeClr>
            </a:gs>
            <a:gs pos="50000">
              <a:schemeClr val="phClr">
                <a:shade val="85000"/>
                <a:satMod val="105000"/>
                <a:lumMod val="100000"/>
              </a:schemeClr>
            </a:gs>
            <a:gs pos="100000">
              <a:schemeClr val="phClr">
                <a:shade val="60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5875" dir="5400000" algn="ctr" rotWithShape="0">
              <a:srgbClr val="000000">
                <a:alpha val="68000"/>
              </a:srgbClr>
            </a:outerShdw>
          </a:effectLst>
        </a:effectStyle>
        <a:effectStyle>
          <a:effectLst>
            <a:outerShdw blurRad="88900" dist="2794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8000"/>
              </a:schemeClr>
              <a:schemeClr val="phClr">
                <a:tint val="99000"/>
                <a:shade val="96000"/>
                <a:satMod val="105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100000"/>
                <a:shade val="0"/>
                <a:satMod val="100000"/>
              </a:schemeClr>
            </a:gs>
            <a:gs pos="100000">
              <a:schemeClr val="phClr">
                <a:shade val="100000"/>
                <a:satMod val="10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nded" id="{98DFF888-2449-4D28-977C-6306C017633E}" vid="{C3935CB6-B0E3-44A7-AB37-996D901F73AB}"/>
    </a:ext>
  </a:extLst>
</a:theme>
</file>

<file path=ppt/theme/themeOverride1.xml><?xml version="1.0" encoding="utf-8"?>
<a:themeOverride xmlns:a="http://schemas.openxmlformats.org/drawingml/2006/main">
  <a:clrScheme name="Banded">
    <a:dk1>
      <a:sysClr val="windowText" lastClr="000000"/>
    </a:dk1>
    <a:lt1>
      <a:sysClr val="window" lastClr="FFFFFF"/>
    </a:lt1>
    <a:dk2>
      <a:srgbClr val="323232"/>
    </a:dk2>
    <a:lt2>
      <a:srgbClr val="E3DED1"/>
    </a:lt2>
    <a:accent1>
      <a:srgbClr val="A5300F"/>
    </a:accent1>
    <a:accent2>
      <a:srgbClr val="D55816"/>
    </a:accent2>
    <a:accent3>
      <a:srgbClr val="E19825"/>
    </a:accent3>
    <a:accent4>
      <a:srgbClr val="B19C7D"/>
    </a:accent4>
    <a:accent5>
      <a:srgbClr val="7F5F52"/>
    </a:accent5>
    <a:accent6>
      <a:srgbClr val="B27D49"/>
    </a:accent6>
    <a:hlink>
      <a:srgbClr val="6B9F25"/>
    </a:hlink>
    <a:folHlink>
      <a:srgbClr val="B26B02"/>
    </a:folHlink>
  </a:clr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Final xmlns="5978570c-eb04-429a-bcae-cc32ae719f4a">true</Final>
    <_ip_UnifiedCompliancePolicyProperties xmlns="http://schemas.microsoft.com/sharepoint/v3" xsi:nil="true"/>
    <SharedWithUsers xmlns="935eae38-a42d-43dd-b0c2-17c7c0e5c491">
      <UserInfo>
        <DisplayName>Lynne Gabriel</DisplayName>
        <AccountId>73</AccountId>
        <AccountType/>
      </UserInfo>
      <UserInfo>
        <DisplayName>Natalie Hopper</DisplayName>
        <AccountId>74</AccountId>
        <AccountType/>
      </UserInfo>
      <UserInfo>
        <DisplayName>Nichole Dauenhauer</DisplayName>
        <AccountId>75</AccountId>
        <AccountType/>
      </UserInfo>
    </SharedWithUsers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D9E92BAFD2A5E4D9478C333988637BC" ma:contentTypeVersion="14" ma:contentTypeDescription="Create a new document." ma:contentTypeScope="" ma:versionID="c11242360eb60c68ca1c2ab15c7df46d">
  <xsd:schema xmlns:xsd="http://www.w3.org/2001/XMLSchema" xmlns:xs="http://www.w3.org/2001/XMLSchema" xmlns:p="http://schemas.microsoft.com/office/2006/metadata/properties" xmlns:ns1="http://schemas.microsoft.com/sharepoint/v3" xmlns:ns2="5978570c-eb04-429a-bcae-cc32ae719f4a" xmlns:ns3="935eae38-a42d-43dd-b0c2-17c7c0e5c491" targetNamespace="http://schemas.microsoft.com/office/2006/metadata/properties" ma:root="true" ma:fieldsID="8bf0f070dbccbb380599c08a171b98f6" ns1:_="" ns2:_="" ns3:_="">
    <xsd:import namespace="http://schemas.microsoft.com/sharepoint/v3"/>
    <xsd:import namespace="5978570c-eb04-429a-bcae-cc32ae719f4a"/>
    <xsd:import namespace="935eae38-a42d-43dd-b0c2-17c7c0e5c49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OCR" minOccurs="0"/>
                <xsd:element ref="ns3:SharedWithUsers" minOccurs="0"/>
                <xsd:element ref="ns3:SharedWithDetails" minOccurs="0"/>
                <xsd:element ref="ns2:MediaServiceGenerationTime" minOccurs="0"/>
                <xsd:element ref="ns2:MediaServiceEventHashCode" minOccurs="0"/>
                <xsd:element ref="ns1:_ip_UnifiedCompliancePolicyProperties" minOccurs="0"/>
                <xsd:element ref="ns1:_ip_UnifiedCompliancePolicyUIAction" minOccurs="0"/>
                <xsd:element ref="ns2:MediaServiceAutoKeyPoints" minOccurs="0"/>
                <xsd:element ref="ns2:MediaServiceKeyPoints" minOccurs="0"/>
                <xsd:element ref="ns2:Fina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17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18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978570c-eb04-429a-bcae-cc32ae719f4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Final" ma:index="21" nillable="true" ma:displayName="Final" ma:default="1" ma:format="Dropdown" ma:internalName="Final">
      <xsd:simpleType>
        <xsd:restriction base="dms:Boolea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35eae38-a42d-43dd-b0c2-17c7c0e5c491" elementFormDefault="qualified">
    <xsd:import namespace="http://schemas.microsoft.com/office/2006/documentManagement/types"/>
    <xsd:import namespace="http://schemas.microsoft.com/office/infopath/2007/PartnerControls"/>
    <xsd:element name="SharedWithUsers" ma:index="13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4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30F5BA2F-9141-43DA-9FE6-4FDCFB01475D}">
  <ds:schemaRefs>
    <ds:schemaRef ds:uri="http://purl.org/dc/terms/"/>
    <ds:schemaRef ds:uri="http://www.w3.org/XML/1998/namespace"/>
    <ds:schemaRef ds:uri="http://schemas.microsoft.com/sharepoint/v3"/>
    <ds:schemaRef ds:uri="http://schemas.openxmlformats.org/package/2006/metadata/core-properties"/>
    <ds:schemaRef ds:uri="http://schemas.microsoft.com/office/2006/documentManagement/types"/>
    <ds:schemaRef ds:uri="http://purl.org/dc/dcmitype/"/>
    <ds:schemaRef ds:uri="http://schemas.microsoft.com/office/infopath/2007/PartnerControls"/>
    <ds:schemaRef ds:uri="935eae38-a42d-43dd-b0c2-17c7c0e5c491"/>
    <ds:schemaRef ds:uri="5978570c-eb04-429a-bcae-cc32ae719f4a"/>
    <ds:schemaRef ds:uri="http://schemas.microsoft.com/office/2006/metadata/properties"/>
    <ds:schemaRef ds:uri="http://purl.org/dc/elements/1.1/"/>
  </ds:schemaRefs>
</ds:datastoreItem>
</file>

<file path=customXml/itemProps2.xml><?xml version="1.0" encoding="utf-8"?>
<ds:datastoreItem xmlns:ds="http://schemas.openxmlformats.org/officeDocument/2006/customXml" ds:itemID="{A1B7E773-9FB7-4D51-AD0A-7A64B8592AE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5978570c-eb04-429a-bcae-cc32ae719f4a"/>
    <ds:schemaRef ds:uri="935eae38-a42d-43dd-b0c2-17c7c0e5c49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E7EEDD59-1220-4EA6-880E-47EAA3FC49FE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103</TotalTime>
  <Words>170</Words>
  <Application>Microsoft Office PowerPoint</Application>
  <PresentationFormat>Widescreen</PresentationFormat>
  <Paragraphs>28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9" baseType="lpstr">
      <vt:lpstr>Corbel</vt:lpstr>
      <vt:lpstr>Wingdings</vt:lpstr>
      <vt:lpstr>Banded</vt:lpstr>
      <vt:lpstr>DAPR Additional Data Updates</vt:lpstr>
      <vt:lpstr>Additional College Data</vt:lpstr>
      <vt:lpstr>Enrollment Highlights</vt:lpstr>
      <vt:lpstr>Completions</vt:lpstr>
      <vt:lpstr>Grade Distributions</vt:lpstr>
      <vt:lpstr>Next Steps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DAPR Additional Data Updates</dc:title>
  <dc:creator>Joshua Terchek</dc:creator>
  <cp:lastModifiedBy>Nichole Dauenhauer</cp:lastModifiedBy>
  <cp:revision>9</cp:revision>
  <dcterms:created xsi:type="dcterms:W3CDTF">2020-01-08T14:43:01Z</dcterms:created>
  <dcterms:modified xsi:type="dcterms:W3CDTF">2020-01-09T18:10:33Z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0x0101006D9E92BAFD2A5E4D9478C333988637BC</vt:lpwstr>
  </property>
</Properties>
</file>